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979025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64F"/>
    <a:srgbClr val="FF6600"/>
    <a:srgbClr val="336600"/>
    <a:srgbClr val="6699FF"/>
    <a:srgbClr val="B1D6FF"/>
    <a:srgbClr val="CE0000"/>
    <a:srgbClr val="FF0000"/>
    <a:srgbClr val="5F5F5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14" y="906"/>
      </p:cViewPr>
      <p:guideLst>
        <p:guide orient="horz" pos="1111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35F493-9FBE-4A3C-963D-DC203E655E7B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21E743-19E2-49D2-84BC-23F8B1EB3D77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3089D0-D0FC-408F-BD0A-74C2036F0C0F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3561AF-1F20-4045-AB93-BA219BFC6E9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5608DC-E425-4BD6-85EA-0C7B1D423890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B4572B-532A-46DF-A949-A6412AD05F8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9930BF-DC09-4467-8458-9FC643B04D20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60C794-8B32-4BE5-8F5E-991C6A65662B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5A3D44-C7E8-4443-9C21-F3C4CD909D8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3B4F3F-BD5F-4D96-BFBA-E104F664700F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AE9784-20E3-4746-B5F2-B00236D362FE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48A1613-44B6-4DC4-8859-64A5E2A39770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wetek.co.k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92" name="Picture 396" descr="WIC-100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2571736"/>
            <a:ext cx="3571876" cy="3571900"/>
          </a:xfrm>
          <a:prstGeom prst="rect">
            <a:avLst/>
          </a:prstGeom>
          <a:noFill/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87313" y="182563"/>
            <a:ext cx="1254125" cy="792162"/>
          </a:xfrm>
          <a:prstGeom prst="rect">
            <a:avLst/>
          </a:prstGeom>
          <a:solidFill>
            <a:srgbClr val="E2E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1341438" y="258763"/>
            <a:ext cx="5400675" cy="792162"/>
          </a:xfrm>
          <a:prstGeom prst="roundRect">
            <a:avLst>
              <a:gd name="adj" fmla="val 16667"/>
            </a:avLst>
          </a:prstGeom>
          <a:solidFill>
            <a:srgbClr val="B1D6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ko-KR" sz="2400" dirty="0"/>
              <a:t>   </a:t>
            </a:r>
            <a:r>
              <a:rPr lang="en-US" altLang="ko-KR" sz="2400" dirty="0" smtClean="0"/>
              <a:t> </a:t>
            </a:r>
          </a:p>
          <a:p>
            <a:r>
              <a:rPr lang="en-US" altLang="ko-KR" sz="2400" b="1" dirty="0" smtClean="0">
                <a:solidFill>
                  <a:schemeClr val="bg1"/>
                </a:solidFill>
              </a:rPr>
              <a:t>      RF CARD READER/WRITER   </a:t>
            </a:r>
            <a:r>
              <a:rPr lang="en-US" altLang="ko-KR" b="1" dirty="0" smtClean="0">
                <a:solidFill>
                  <a:schemeClr val="bg1"/>
                </a:solidFill>
              </a:rPr>
              <a:t>                                         </a:t>
            </a:r>
            <a:endParaRPr lang="en-US" altLang="ko-KR" b="1" dirty="0">
              <a:solidFill>
                <a:schemeClr val="bg1"/>
              </a:solidFill>
            </a:endParaRPr>
          </a:p>
          <a:p>
            <a:r>
              <a:rPr lang="en-US" altLang="ko-KR" sz="1600" b="1" dirty="0">
                <a:solidFill>
                  <a:schemeClr val="bg1"/>
                </a:solidFill>
              </a:rPr>
              <a:t>    </a:t>
            </a:r>
            <a:endParaRPr lang="ko-KR" altLang="en-US" dirty="0"/>
          </a:p>
        </p:txBody>
      </p:sp>
      <p:sp>
        <p:nvSpPr>
          <p:cNvPr id="4106" name="Oval 10"/>
          <p:cNvSpPr>
            <a:spLocks noChangeAspect="1" noChangeArrowheads="1"/>
          </p:cNvSpPr>
          <p:nvPr/>
        </p:nvSpPr>
        <p:spPr bwMode="auto">
          <a:xfrm>
            <a:off x="477838" y="-9525"/>
            <a:ext cx="1238250" cy="123825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5" name="Oval 9"/>
          <p:cNvSpPr>
            <a:spLocks noChangeAspect="1" noChangeArrowheads="1"/>
          </p:cNvSpPr>
          <p:nvPr/>
        </p:nvSpPr>
        <p:spPr bwMode="auto">
          <a:xfrm>
            <a:off x="558800" y="57150"/>
            <a:ext cx="1093788" cy="1093788"/>
          </a:xfrm>
          <a:prstGeom prst="ellipse">
            <a:avLst/>
          </a:prstGeom>
          <a:solidFill>
            <a:srgbClr val="6699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2800" b="1" dirty="0" smtClean="0">
                <a:solidFill>
                  <a:schemeClr val="bg1"/>
                </a:solidFill>
              </a:rPr>
              <a:t>RFCR</a:t>
            </a:r>
            <a:endParaRPr lang="en-US" altLang="ko-KR" sz="2800" b="1" dirty="0">
              <a:solidFill>
                <a:schemeClr val="bg1"/>
              </a:solidFill>
            </a:endParaRPr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333375" y="1222375"/>
            <a:ext cx="6335713" cy="0"/>
          </a:xfrm>
          <a:prstGeom prst="line">
            <a:avLst/>
          </a:prstGeom>
          <a:noFill/>
          <a:ln w="12700">
            <a:solidFill>
              <a:srgbClr val="D1D0CD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333375" y="1943100"/>
            <a:ext cx="6335713" cy="0"/>
          </a:xfrm>
          <a:prstGeom prst="line">
            <a:avLst/>
          </a:prstGeom>
          <a:noFill/>
          <a:ln w="12700">
            <a:solidFill>
              <a:srgbClr val="D1D0CD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404813" y="1284288"/>
            <a:ext cx="46799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ko-KR" sz="1600" b="1" dirty="0" smtClean="0">
                <a:solidFill>
                  <a:srgbClr val="336600"/>
                </a:solidFill>
              </a:rPr>
              <a:t>WRM-100</a:t>
            </a:r>
            <a:endParaRPr lang="en-US" altLang="ko-KR" sz="1600" b="1" dirty="0">
              <a:solidFill>
                <a:srgbClr val="336600"/>
              </a:solidFill>
            </a:endParaRPr>
          </a:p>
          <a:p>
            <a:r>
              <a:rPr lang="en-US" altLang="ko-KR" sz="1600" dirty="0" smtClean="0">
                <a:solidFill>
                  <a:srgbClr val="336600"/>
                </a:solidFill>
              </a:rPr>
              <a:t>RF CARD READER/WRITER</a:t>
            </a:r>
            <a:endParaRPr lang="en-US" altLang="ko-KR" sz="1600" dirty="0">
              <a:solidFill>
                <a:srgbClr val="336600"/>
              </a:solidFill>
            </a:endParaRPr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 rot="-5400000">
            <a:off x="278606" y="5093494"/>
            <a:ext cx="6300788" cy="0"/>
          </a:xfrm>
          <a:prstGeom prst="line">
            <a:avLst/>
          </a:prstGeom>
          <a:noFill/>
          <a:ln w="12700">
            <a:solidFill>
              <a:srgbClr val="D1D0CD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395288" y="5413375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ko-KR" altLang="ko-KR" sz="900"/>
          </a:p>
        </p:txBody>
      </p:sp>
      <p:grpSp>
        <p:nvGrpSpPr>
          <p:cNvPr id="4117" name="Group 21"/>
          <p:cNvGrpSpPr>
            <a:grpSpLocks/>
          </p:cNvGrpSpPr>
          <p:nvPr/>
        </p:nvGrpSpPr>
        <p:grpSpPr bwMode="auto">
          <a:xfrm>
            <a:off x="3573463" y="2124075"/>
            <a:ext cx="3024187" cy="295275"/>
            <a:chOff x="164" y="3825"/>
            <a:chExt cx="1905" cy="186"/>
          </a:xfrm>
        </p:grpSpPr>
        <p:sp>
          <p:nvSpPr>
            <p:cNvPr id="4115" name="Rectangle 19"/>
            <p:cNvSpPr>
              <a:spLocks noChangeArrowheads="1"/>
            </p:cNvSpPr>
            <p:nvPr/>
          </p:nvSpPr>
          <p:spPr bwMode="auto">
            <a:xfrm>
              <a:off x="164" y="3825"/>
              <a:ext cx="1905" cy="186"/>
            </a:xfrm>
            <a:prstGeom prst="rect">
              <a:avLst/>
            </a:prstGeom>
            <a:solidFill>
              <a:srgbClr val="E2E1E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4116" name="Rectangle 20"/>
            <p:cNvSpPr>
              <a:spLocks noChangeArrowheads="1"/>
            </p:cNvSpPr>
            <p:nvPr/>
          </p:nvSpPr>
          <p:spPr bwMode="auto">
            <a:xfrm>
              <a:off x="180" y="3842"/>
              <a:ext cx="1862" cy="150"/>
            </a:xfrm>
            <a:prstGeom prst="rect">
              <a:avLst/>
            </a:prstGeom>
            <a:solidFill>
              <a:srgbClr val="FF964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ko-KR" altLang="en-US" sz="1100" b="1">
                  <a:solidFill>
                    <a:schemeClr val="bg1"/>
                  </a:solidFill>
                </a:rPr>
                <a:t>카드리더기의 사양</a:t>
              </a:r>
            </a:p>
          </p:txBody>
        </p:sp>
      </p:grpSp>
      <p:graphicFrame>
        <p:nvGraphicFramePr>
          <p:cNvPr id="4491" name="Group 395"/>
          <p:cNvGraphicFramePr>
            <a:graphicFrameLocks noGrp="1"/>
          </p:cNvGraphicFramePr>
          <p:nvPr/>
        </p:nvGraphicFramePr>
        <p:xfrm>
          <a:off x="3571876" y="2643174"/>
          <a:ext cx="3025775" cy="2638944"/>
        </p:xfrm>
        <a:graphic>
          <a:graphicData uri="http://schemas.openxmlformats.org/drawingml/2006/table">
            <a:tbl>
              <a:tblPr/>
              <a:tblGrid>
                <a:gridCol w="1295400"/>
                <a:gridCol w="1730375"/>
              </a:tblGrid>
              <a:tr h="201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HOST INTERFACE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USB Interface V.1.1 (12Mbps)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BUS powered /RS232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RFCARD </a:t>
                      </a:r>
                      <a:r>
                        <a:rPr kumimoji="1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INTERFACE</a:t>
                      </a:r>
                      <a:endParaRPr kumimoji="1" lang="en-US" altLang="ko-K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RF READER </a:t>
                      </a:r>
                      <a:r>
                        <a:rPr kumimoji="1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13.56MHZ/125KHZ</a:t>
                      </a:r>
                      <a:endParaRPr kumimoji="1" lang="en-US" altLang="ko-K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FEATURE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Voice application </a:t>
                      </a:r>
                      <a:r>
                        <a:rPr kumimoji="1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(option)</a:t>
                      </a:r>
                      <a:endParaRPr kumimoji="1" lang="en-US" altLang="ko-K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COMMUNICATION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USB / RS232C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STATUS INDICATOR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3 LED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DIMENSION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80(D)×132(W)×31(H)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22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WEIGHT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225g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OPERATING TEMPERATURE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0 </a:t>
                      </a:r>
                      <a:r>
                        <a:rPr kumimoji="1" lang="en-US" altLang="ko-KR" sz="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800" b="0" i="0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o</a:t>
                      </a:r>
                      <a:r>
                        <a:rPr kumimoji="1" lang="en-US" altLang="ko-KR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C</a:t>
                      </a:r>
                      <a:r>
                        <a:rPr kumimoji="1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~ 50 </a:t>
                      </a:r>
                      <a:r>
                        <a:rPr kumimoji="1" lang="en-US" altLang="ko-KR" sz="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O</a:t>
                      </a:r>
                      <a:r>
                        <a:rPr kumimoji="1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C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OPERATING HUMIDITY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5 % ~ 80 % 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CARD INTERFACE LIFE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100,000 mating cycles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무상유지보수기간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12</a:t>
                      </a:r>
                      <a:r>
                        <a:rPr kumimoji="1" lang="ko-KR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개월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4296" name="Group 200"/>
          <p:cNvGrpSpPr>
            <a:grpSpLocks/>
          </p:cNvGrpSpPr>
          <p:nvPr/>
        </p:nvGrpSpPr>
        <p:grpSpPr bwMode="auto">
          <a:xfrm>
            <a:off x="333375" y="6732588"/>
            <a:ext cx="3024188" cy="295275"/>
            <a:chOff x="2251" y="1565"/>
            <a:chExt cx="1905" cy="186"/>
          </a:xfrm>
        </p:grpSpPr>
        <p:sp>
          <p:nvSpPr>
            <p:cNvPr id="4293" name="Rectangle 197"/>
            <p:cNvSpPr>
              <a:spLocks noChangeArrowheads="1"/>
            </p:cNvSpPr>
            <p:nvPr/>
          </p:nvSpPr>
          <p:spPr bwMode="auto">
            <a:xfrm>
              <a:off x="2251" y="1565"/>
              <a:ext cx="1905" cy="186"/>
            </a:xfrm>
            <a:prstGeom prst="rect">
              <a:avLst/>
            </a:prstGeom>
            <a:solidFill>
              <a:srgbClr val="E2E1E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4294" name="Rectangle 198"/>
            <p:cNvSpPr>
              <a:spLocks noChangeArrowheads="1"/>
            </p:cNvSpPr>
            <p:nvPr/>
          </p:nvSpPr>
          <p:spPr bwMode="auto">
            <a:xfrm>
              <a:off x="2267" y="1582"/>
              <a:ext cx="1862" cy="150"/>
            </a:xfrm>
            <a:prstGeom prst="rect">
              <a:avLst/>
            </a:prstGeom>
            <a:solidFill>
              <a:srgbClr val="CE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ko-KR" sz="1100" b="1" dirty="0" smtClean="0">
                  <a:solidFill>
                    <a:schemeClr val="bg1"/>
                  </a:solidFill>
                </a:rPr>
                <a:t>WRM-100 </a:t>
              </a:r>
              <a:r>
                <a:rPr lang="en-US" altLang="ko-KR" sz="1100" b="1" dirty="0">
                  <a:solidFill>
                    <a:schemeClr val="bg1"/>
                  </a:solidFill>
                </a:rPr>
                <a:t>Series</a:t>
              </a:r>
            </a:p>
          </p:txBody>
        </p:sp>
      </p:grpSp>
      <p:sp>
        <p:nvSpPr>
          <p:cNvPr id="4295" name="Text Box 199"/>
          <p:cNvSpPr txBox="1">
            <a:spLocks noChangeArrowheads="1"/>
          </p:cNvSpPr>
          <p:nvPr/>
        </p:nvSpPr>
        <p:spPr bwMode="auto">
          <a:xfrm>
            <a:off x="404813" y="7150100"/>
            <a:ext cx="2879725" cy="58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800" dirty="0"/>
              <a:t>Interface :  USB </a:t>
            </a:r>
            <a:r>
              <a:rPr lang="en-US" altLang="ko-KR" sz="800" dirty="0" smtClean="0"/>
              <a:t>/RS232C</a:t>
            </a:r>
            <a:endParaRPr lang="en-US" altLang="ko-KR" sz="800" dirty="0"/>
          </a:p>
          <a:p>
            <a:pPr>
              <a:spcBef>
                <a:spcPct val="50000"/>
              </a:spcBef>
            </a:pPr>
            <a:r>
              <a:rPr lang="en-US" altLang="ko-KR" sz="800" dirty="0"/>
              <a:t>Dimension : </a:t>
            </a:r>
            <a:r>
              <a:rPr lang="en-US" altLang="ko-KR" sz="800" dirty="0" smtClean="0"/>
              <a:t>80(D)×132(W)×31(H</a:t>
            </a:r>
            <a:r>
              <a:rPr lang="en-US" altLang="ko-KR" sz="800" dirty="0"/>
              <a:t>)</a:t>
            </a:r>
          </a:p>
          <a:p>
            <a:pPr>
              <a:spcBef>
                <a:spcPct val="50000"/>
              </a:spcBef>
            </a:pPr>
            <a:r>
              <a:rPr lang="en-US" altLang="ko-KR" sz="800" dirty="0"/>
              <a:t>Card interface life : 100,000 mating cycles</a:t>
            </a:r>
          </a:p>
        </p:txBody>
      </p:sp>
      <p:sp>
        <p:nvSpPr>
          <p:cNvPr id="4303" name="Text Box 207"/>
          <p:cNvSpPr txBox="1">
            <a:spLocks noChangeArrowheads="1"/>
          </p:cNvSpPr>
          <p:nvPr/>
        </p:nvSpPr>
        <p:spPr bwMode="auto">
          <a:xfrm>
            <a:off x="3571876" y="5929322"/>
            <a:ext cx="295275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altLang="ko-KR" sz="800" dirty="0"/>
              <a:t> </a:t>
            </a:r>
            <a:r>
              <a:rPr lang="ko-KR" altLang="en-US" sz="800" dirty="0"/>
              <a:t>간편한 </a:t>
            </a:r>
            <a:r>
              <a:rPr lang="en-US" altLang="ko-KR" sz="800" dirty="0" smtClean="0"/>
              <a:t>USB/ </a:t>
            </a:r>
            <a:r>
              <a:rPr lang="en-US" altLang="ko-KR" sz="800" dirty="0" smtClean="0"/>
              <a:t>RS</a:t>
            </a:r>
            <a:r>
              <a:rPr lang="en-US" altLang="ko-KR" sz="800" dirty="0" smtClean="0"/>
              <a:t>232 </a:t>
            </a:r>
            <a:r>
              <a:rPr lang="en-US" altLang="ko-KR" sz="800" dirty="0" smtClean="0"/>
              <a:t>WRM-100 Interface</a:t>
            </a:r>
            <a:r>
              <a:rPr lang="en-US" altLang="ko-KR" sz="800" dirty="0"/>
              <a:t>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ko-KR" sz="800" dirty="0"/>
              <a:t> </a:t>
            </a:r>
            <a:r>
              <a:rPr lang="ko-KR" altLang="en-US" sz="800" dirty="0" err="1"/>
              <a:t>컴팩트한</a:t>
            </a:r>
            <a:r>
              <a:rPr lang="ko-KR" altLang="en-US" sz="800" dirty="0"/>
              <a:t> 설계로 </a:t>
            </a:r>
            <a:r>
              <a:rPr lang="ko-KR" altLang="en-US" sz="800" dirty="0" err="1"/>
              <a:t>설치시</a:t>
            </a:r>
            <a:r>
              <a:rPr lang="ko-KR" altLang="en-US" sz="800" dirty="0"/>
              <a:t> 적은 공간 사용</a:t>
            </a:r>
            <a:r>
              <a:rPr lang="en-US" altLang="ko-KR" sz="800" dirty="0"/>
              <a:t>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ko-KR" sz="800" dirty="0"/>
              <a:t> </a:t>
            </a:r>
            <a:r>
              <a:rPr lang="en-US" altLang="ko-KR" sz="800" dirty="0" smtClean="0"/>
              <a:t>3</a:t>
            </a:r>
            <a:r>
              <a:rPr lang="ko-KR" altLang="en-US" sz="800" dirty="0" smtClean="0"/>
              <a:t>개의 </a:t>
            </a:r>
            <a:r>
              <a:rPr lang="en-US" altLang="ko-KR" sz="800" dirty="0"/>
              <a:t>LED</a:t>
            </a:r>
            <a:r>
              <a:rPr lang="ko-KR" altLang="en-US" sz="800" dirty="0"/>
              <a:t>를 이용하여 </a:t>
            </a:r>
            <a:r>
              <a:rPr lang="en-US" altLang="ko-KR" sz="800" dirty="0" err="1" smtClean="0"/>
              <a:t>RFCard</a:t>
            </a:r>
            <a:r>
              <a:rPr lang="ko-KR" altLang="en-US" sz="800" dirty="0"/>
              <a:t>의 상태를 확인 할수 있다</a:t>
            </a:r>
            <a:r>
              <a:rPr lang="en-US" altLang="ko-KR" sz="800" dirty="0"/>
              <a:t>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ko-KR" sz="800" dirty="0"/>
              <a:t> A/S</a:t>
            </a:r>
            <a:r>
              <a:rPr lang="ko-KR" altLang="en-US" sz="800" dirty="0"/>
              <a:t>가 용이하다</a:t>
            </a:r>
            <a:r>
              <a:rPr lang="en-US" altLang="ko-KR" sz="800" dirty="0"/>
              <a:t>.</a:t>
            </a:r>
          </a:p>
        </p:txBody>
      </p:sp>
      <p:sp>
        <p:nvSpPr>
          <p:cNvPr id="4309" name="Text Box 213"/>
          <p:cNvSpPr txBox="1">
            <a:spLocks noChangeArrowheads="1"/>
          </p:cNvSpPr>
          <p:nvPr/>
        </p:nvSpPr>
        <p:spPr bwMode="auto">
          <a:xfrm>
            <a:off x="3500438" y="7143768"/>
            <a:ext cx="309721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altLang="ko-KR" sz="800" dirty="0"/>
              <a:t> </a:t>
            </a:r>
            <a:r>
              <a:rPr lang="ko-KR" altLang="en-US" sz="800" dirty="0" err="1"/>
              <a:t>컴팩트한</a:t>
            </a:r>
            <a:r>
              <a:rPr lang="ko-KR" altLang="en-US" sz="800" dirty="0"/>
              <a:t> 디자인의 채용 및 동급제품으로서는 최소의 크기로</a:t>
            </a:r>
          </a:p>
          <a:p>
            <a:pPr>
              <a:spcBef>
                <a:spcPct val="50000"/>
              </a:spcBef>
            </a:pPr>
            <a:r>
              <a:rPr lang="ko-KR" altLang="en-US" sz="800" dirty="0"/>
              <a:t>  복잡한 창구에서 설치면적의 최소화로 업무효율이 높아진다</a:t>
            </a:r>
            <a:r>
              <a:rPr lang="en-US" altLang="ko-KR" sz="800" dirty="0"/>
              <a:t>.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ko-KR" altLang="en-US" sz="800" dirty="0"/>
          </a:p>
        </p:txBody>
      </p:sp>
      <p:grpSp>
        <p:nvGrpSpPr>
          <p:cNvPr id="4326" name="Group 230"/>
          <p:cNvGrpSpPr>
            <a:grpSpLocks/>
          </p:cNvGrpSpPr>
          <p:nvPr/>
        </p:nvGrpSpPr>
        <p:grpSpPr bwMode="auto">
          <a:xfrm>
            <a:off x="3571876" y="5572132"/>
            <a:ext cx="3024187" cy="295275"/>
            <a:chOff x="164" y="3825"/>
            <a:chExt cx="1905" cy="186"/>
          </a:xfrm>
        </p:grpSpPr>
        <p:sp>
          <p:nvSpPr>
            <p:cNvPr id="4327" name="Rectangle 231"/>
            <p:cNvSpPr>
              <a:spLocks noChangeArrowheads="1"/>
            </p:cNvSpPr>
            <p:nvPr/>
          </p:nvSpPr>
          <p:spPr bwMode="auto">
            <a:xfrm>
              <a:off x="164" y="3825"/>
              <a:ext cx="1905" cy="186"/>
            </a:xfrm>
            <a:prstGeom prst="rect">
              <a:avLst/>
            </a:prstGeom>
            <a:solidFill>
              <a:srgbClr val="E2E1E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4328" name="Rectangle 232"/>
            <p:cNvSpPr>
              <a:spLocks noChangeArrowheads="1"/>
            </p:cNvSpPr>
            <p:nvPr/>
          </p:nvSpPr>
          <p:spPr bwMode="auto">
            <a:xfrm>
              <a:off x="180" y="3842"/>
              <a:ext cx="1862" cy="150"/>
            </a:xfrm>
            <a:prstGeom prst="rect">
              <a:avLst/>
            </a:prstGeom>
            <a:solidFill>
              <a:srgbClr val="FF964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ko-KR" sz="1100" b="1" dirty="0" smtClean="0">
                  <a:solidFill>
                    <a:schemeClr val="bg1"/>
                  </a:solidFill>
                </a:rPr>
                <a:t>WRM-100</a:t>
              </a:r>
              <a:r>
                <a:rPr lang="ko-KR" altLang="en-US" sz="1100" b="1" dirty="0">
                  <a:solidFill>
                    <a:schemeClr val="bg1"/>
                  </a:solidFill>
                </a:rPr>
                <a:t>의 </a:t>
              </a:r>
              <a:r>
                <a:rPr lang="ko-KR" altLang="en-US" sz="1100" b="1" dirty="0" smtClean="0">
                  <a:solidFill>
                    <a:schemeClr val="bg1"/>
                  </a:solidFill>
                </a:rPr>
                <a:t>특징</a:t>
              </a:r>
              <a:endParaRPr lang="ko-KR" altLang="en-US" sz="11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4493" name="Line 397"/>
          <p:cNvSpPr>
            <a:spLocks noChangeShapeType="1"/>
          </p:cNvSpPr>
          <p:nvPr/>
        </p:nvSpPr>
        <p:spPr bwMode="auto">
          <a:xfrm>
            <a:off x="333375" y="8248650"/>
            <a:ext cx="6335713" cy="0"/>
          </a:xfrm>
          <a:prstGeom prst="line">
            <a:avLst/>
          </a:prstGeom>
          <a:noFill/>
          <a:ln w="12700">
            <a:solidFill>
              <a:srgbClr val="D1D0CD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pic>
        <p:nvPicPr>
          <p:cNvPr id="4494" name="Picture 398" descr="wetek-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1438" y="8374063"/>
            <a:ext cx="1676400" cy="550862"/>
          </a:xfrm>
          <a:prstGeom prst="rect">
            <a:avLst/>
          </a:prstGeom>
          <a:noFill/>
        </p:spPr>
      </p:pic>
      <p:sp>
        <p:nvSpPr>
          <p:cNvPr id="4496" name="Text Box 400"/>
          <p:cNvSpPr txBox="1">
            <a:spLocks noChangeArrowheads="1"/>
          </p:cNvSpPr>
          <p:nvPr/>
        </p:nvSpPr>
        <p:spPr bwMode="auto">
          <a:xfrm>
            <a:off x="3284538" y="8367713"/>
            <a:ext cx="2160587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ko-KR" sz="800" b="1"/>
              <a:t>㈜</a:t>
            </a:r>
            <a:r>
              <a:rPr lang="ko-KR" altLang="en-US" sz="800" b="1"/>
              <a:t>위테크산업</a:t>
            </a:r>
          </a:p>
          <a:p>
            <a:r>
              <a:rPr lang="en-US" altLang="ko-KR" sz="800" b="1"/>
              <a:t>152-848 </a:t>
            </a:r>
            <a:r>
              <a:rPr lang="ko-KR" altLang="en-US" sz="800" b="1"/>
              <a:t>서울특별시 구로구 구로동 </a:t>
            </a:r>
            <a:r>
              <a:rPr lang="en-US" altLang="ko-KR" sz="800" b="1"/>
              <a:t>222-8</a:t>
            </a:r>
          </a:p>
          <a:p>
            <a:r>
              <a:rPr lang="ko-KR" altLang="en-US" sz="800" b="1"/>
              <a:t>코오롱디지털타워 빌란트 </a:t>
            </a:r>
            <a:r>
              <a:rPr lang="en-US" altLang="ko-KR" sz="800" b="1"/>
              <a:t>2</a:t>
            </a:r>
            <a:r>
              <a:rPr lang="ko-KR" altLang="en-US" sz="800" b="1"/>
              <a:t>차 </a:t>
            </a:r>
            <a:r>
              <a:rPr lang="en-US" altLang="ko-KR" sz="800" b="1"/>
              <a:t>1205</a:t>
            </a:r>
            <a:r>
              <a:rPr lang="ko-KR" altLang="en-US" sz="800" b="1"/>
              <a:t>호</a:t>
            </a:r>
          </a:p>
          <a:p>
            <a:r>
              <a:rPr lang="en-US" altLang="ko-KR" sz="800" b="1">
                <a:hlinkClick r:id="rId4"/>
              </a:rPr>
              <a:t>http://www.wetek.co.kr</a:t>
            </a:r>
            <a:endParaRPr lang="en-US" altLang="ko-KR" sz="800" b="1"/>
          </a:p>
          <a:p>
            <a:r>
              <a:rPr lang="en-US" altLang="ko-KR" sz="800" b="1"/>
              <a:t>T)02-2081-1951  F)02-2081-1830</a:t>
            </a:r>
          </a:p>
        </p:txBody>
      </p:sp>
      <p:grpSp>
        <p:nvGrpSpPr>
          <p:cNvPr id="31" name="Group 230"/>
          <p:cNvGrpSpPr>
            <a:grpSpLocks/>
          </p:cNvGrpSpPr>
          <p:nvPr/>
        </p:nvGrpSpPr>
        <p:grpSpPr bwMode="auto">
          <a:xfrm>
            <a:off x="3500438" y="6715140"/>
            <a:ext cx="3024187" cy="295275"/>
            <a:chOff x="164" y="3825"/>
            <a:chExt cx="1905" cy="186"/>
          </a:xfrm>
        </p:grpSpPr>
        <p:sp>
          <p:nvSpPr>
            <p:cNvPr id="32" name="Rectangle 231"/>
            <p:cNvSpPr>
              <a:spLocks noChangeArrowheads="1"/>
            </p:cNvSpPr>
            <p:nvPr/>
          </p:nvSpPr>
          <p:spPr bwMode="auto">
            <a:xfrm>
              <a:off x="164" y="3825"/>
              <a:ext cx="1905" cy="186"/>
            </a:xfrm>
            <a:prstGeom prst="rect">
              <a:avLst/>
            </a:prstGeom>
            <a:solidFill>
              <a:srgbClr val="E2E1E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33" name="Rectangle 232"/>
            <p:cNvSpPr>
              <a:spLocks noChangeArrowheads="1"/>
            </p:cNvSpPr>
            <p:nvPr/>
          </p:nvSpPr>
          <p:spPr bwMode="auto">
            <a:xfrm>
              <a:off x="180" y="3842"/>
              <a:ext cx="1862" cy="150"/>
            </a:xfrm>
            <a:prstGeom prst="rect">
              <a:avLst/>
            </a:prstGeom>
            <a:solidFill>
              <a:srgbClr val="FF964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ko-KR" sz="1100" b="1" dirty="0" smtClean="0">
                  <a:solidFill>
                    <a:schemeClr val="bg1"/>
                  </a:solidFill>
                </a:rPr>
                <a:t>WRM-100</a:t>
              </a:r>
              <a:r>
                <a:rPr lang="ko-KR" altLang="en-US" sz="1100" b="1" dirty="0">
                  <a:solidFill>
                    <a:schemeClr val="bg1"/>
                  </a:solidFill>
                </a:rPr>
                <a:t>의 장점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172</Words>
  <Application>Microsoft Office PowerPoint</Application>
  <PresentationFormat>화면 슬라이드 쇼(4:3)</PresentationFormat>
  <Paragraphs>47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기본 디자인</vt:lpstr>
      <vt:lpstr>슬라이드 1</vt:lpstr>
    </vt:vector>
  </TitlesOfParts>
  <Company>WETEK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mjlim</dc:creator>
  <cp:lastModifiedBy>Y.J.Y</cp:lastModifiedBy>
  <cp:revision>40</cp:revision>
  <dcterms:created xsi:type="dcterms:W3CDTF">2007-07-11T07:05:13Z</dcterms:created>
  <dcterms:modified xsi:type="dcterms:W3CDTF">2009-05-20T05:05:18Z</dcterms:modified>
</cp:coreProperties>
</file>